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9" r:id="rId7"/>
    <p:sldId id="258" r:id="rId8"/>
    <p:sldId id="260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DE978-4B3F-448E-A9AC-8A0A315F20EB}" v="2" dt="2022-11-26T15:31:51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368DA-3401-44BF-BCA9-2231AAA8199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AEEA9-FFEE-4600-BAA4-EEC4C0B0047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82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01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we needed to find the right threshold in order to achieve desired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706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algorithm of how it goes from extracting text to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34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with slightly different lighting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27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46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111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1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70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202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842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512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201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435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552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57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445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74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28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48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340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486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260577-D75F-4CCC-B2A8-47D79B1C97D1}" type="datetimeFigureOut">
              <a:rPr lang="en-IE" smtClean="0"/>
              <a:t>27/11/2022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1408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nonets.com/blog/ocr-with-tesserac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D73E-2BC8-9CEB-C332-37B90C616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755" y="1985194"/>
            <a:ext cx="8825658" cy="1326610"/>
          </a:xfrm>
        </p:spPr>
        <p:txBody>
          <a:bodyPr/>
          <a:lstStyle/>
          <a:p>
            <a:r>
              <a:rPr lang="en-IE" dirty="0"/>
              <a:t>Notes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AD2F-F878-B535-5772-A27A818F1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By Stephen Halligan , Adam Moen and Edosa Osarenotor</a:t>
            </a:r>
          </a:p>
        </p:txBody>
      </p:sp>
    </p:spTree>
    <p:extLst>
      <p:ext uri="{BB962C8B-B14F-4D97-AF65-F5344CB8AC3E}">
        <p14:creationId xmlns:p14="http://schemas.microsoft.com/office/powerpoint/2010/main" val="12902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ED362-B913-D23C-86F4-2A7609AB2E7B}"/>
              </a:ext>
            </a:extLst>
          </p:cNvPr>
          <p:cNvSpPr txBox="1"/>
          <p:nvPr/>
        </p:nvSpPr>
        <p:spPr>
          <a:xfrm>
            <a:off x="911901" y="624590"/>
            <a:ext cx="6008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9B016-B080-B53B-41BF-7AD91E2F9324}"/>
              </a:ext>
            </a:extLst>
          </p:cNvPr>
          <p:cNvSpPr txBox="1"/>
          <p:nvPr/>
        </p:nvSpPr>
        <p:spPr>
          <a:xfrm>
            <a:off x="786983" y="649573"/>
            <a:ext cx="6408295" cy="1024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FBE284-8804-3218-6BB5-8BD36CD98579}"/>
              </a:ext>
            </a:extLst>
          </p:cNvPr>
          <p:cNvSpPr txBox="1">
            <a:spLocks/>
          </p:cNvSpPr>
          <p:nvPr/>
        </p:nvSpPr>
        <p:spPr>
          <a:xfrm>
            <a:off x="742032" y="611905"/>
            <a:ext cx="8569472" cy="796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Serial Number Checker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7FA0-3964-F770-6CF9-826A5385BBDA}"/>
              </a:ext>
            </a:extLst>
          </p:cNvPr>
          <p:cNvSpPr txBox="1"/>
          <p:nvPr/>
        </p:nvSpPr>
        <p:spPr>
          <a:xfrm>
            <a:off x="908748" y="1669293"/>
            <a:ext cx="558674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Let's take the serial code 'NC5244932879'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To perform calculations on the serial number, we get the ASCII of C, which is </a:t>
            </a:r>
            <a:r>
              <a:rPr lang="en-GB" b="1" dirty="0">
                <a:ea typeface="+mn-lt"/>
                <a:cs typeface="+mn-lt"/>
              </a:rPr>
              <a:t>67</a:t>
            </a:r>
            <a:r>
              <a:rPr lang="en-GB" dirty="0">
                <a:ea typeface="+mn-lt"/>
                <a:cs typeface="+mn-lt"/>
              </a:rPr>
              <a:t>. Then, we perform a checksum on 67, and 5244932879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This gives us a result of 66. We then apply this to mod9, giving us '3'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Now, we compare 3 to the control code of the serial number, 'N'.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The 'N' control code equates to 3.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As our checksum total and control code number are equal, we can say that the note serial number is validated!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1FA182-A01B-D1D2-F66F-F98ACA54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905" y="1794091"/>
            <a:ext cx="5302928" cy="156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E2B405-58AF-5F81-BDEF-C3AE8DDA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86" y="3743667"/>
            <a:ext cx="4844246" cy="21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B1E6BA-95BB-8A72-83F0-632FCB6B1ABB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Image Comparison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0DAC1-125C-0101-3189-C8B5EDC74613}"/>
              </a:ext>
            </a:extLst>
          </p:cNvPr>
          <p:cNvSpPr txBox="1"/>
          <p:nvPr/>
        </p:nvSpPr>
        <p:spPr>
          <a:xfrm>
            <a:off x="887766" y="1716349"/>
            <a:ext cx="449802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SIFT is an algorithm that uses descriptors and key points to compare 2 images against each other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We believe that this would be the most lightweight way to check the validity of a note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For our program, we use SIFT to compare an input banknote to a control image, which is a high-quality photo of a banknote of the same value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8C2C2-14F1-D0C7-668D-0F9DC03DE354}"/>
              </a:ext>
            </a:extLst>
          </p:cNvPr>
          <p:cNvSpPr txBox="1"/>
          <p:nvPr/>
        </p:nvSpPr>
        <p:spPr>
          <a:xfrm>
            <a:off x="6406718" y="1819922"/>
            <a:ext cx="52230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Advantages of SIFT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affected by scaling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Image brightness doesn't affect output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impacted by image rotation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D9208C-95E4-D7F7-8C45-5158B73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05" y="3842128"/>
            <a:ext cx="5384306" cy="20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0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610BDF-29FD-75C4-7759-5F2E26863CB7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Image Comparison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EA375-FF1D-AFB4-E5EE-097E391AF79E}"/>
              </a:ext>
            </a:extLst>
          </p:cNvPr>
          <p:cNvSpPr txBox="1"/>
          <p:nvPr/>
        </p:nvSpPr>
        <p:spPr>
          <a:xfrm>
            <a:off x="946951" y="1620174"/>
            <a:ext cx="363984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When run, we get the following output. As we can see, the images are compared based on they </a:t>
            </a:r>
            <a:r>
              <a:rPr lang="en-GB" dirty="0" err="1">
                <a:ea typeface="+mn-lt"/>
                <a:cs typeface="+mn-lt"/>
              </a:rPr>
              <a:t>keypoints</a:t>
            </a:r>
            <a:r>
              <a:rPr lang="en-GB" dirty="0">
                <a:ea typeface="+mn-lt"/>
                <a:cs typeface="+mn-lt"/>
              </a:rPr>
              <a:t> present in both images!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After a bit of research and some searching through </a:t>
            </a:r>
            <a:r>
              <a:rPr lang="en-GB" err="1">
                <a:ea typeface="+mn-lt"/>
                <a:cs typeface="+mn-lt"/>
              </a:rPr>
              <a:t>stackoverflow</a:t>
            </a:r>
            <a:r>
              <a:rPr lang="en-GB" dirty="0">
                <a:ea typeface="+mn-lt"/>
                <a:cs typeface="+mn-lt"/>
              </a:rPr>
              <a:t>, I found that we can get a comparison of the 2 images based on </a:t>
            </a:r>
            <a:r>
              <a:rPr lang="en-GB" err="1">
                <a:ea typeface="+mn-lt"/>
                <a:cs typeface="+mn-lt"/>
              </a:rPr>
              <a:t>keypoints</a:t>
            </a:r>
            <a:r>
              <a:rPr lang="en-GB" dirty="0">
                <a:ea typeface="+mn-lt"/>
                <a:cs typeface="+mn-lt"/>
              </a:rPr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1668C2-AEEB-EEBE-69FC-6EFC09C9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118" y="3086386"/>
            <a:ext cx="6523607" cy="2860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2CE87-8E69-C33C-03DA-BF72CB08FB4A}"/>
              </a:ext>
            </a:extLst>
          </p:cNvPr>
          <p:cNvSpPr txBox="1"/>
          <p:nvPr/>
        </p:nvSpPr>
        <p:spPr>
          <a:xfrm>
            <a:off x="5060272" y="1620174"/>
            <a:ext cx="64659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 key point in this function is the pre-processing of the images in order to apply the SIFT function. To first tell what note is being inputted, we use </a:t>
            </a:r>
            <a:r>
              <a:rPr lang="en-GB" dirty="0" err="1">
                <a:ea typeface="+mn-lt"/>
                <a:cs typeface="+mn-lt"/>
              </a:rPr>
              <a:t>opencv</a:t>
            </a:r>
            <a:r>
              <a:rPr lang="en-GB" dirty="0">
                <a:ea typeface="+mn-lt"/>
                <a:cs typeface="+mn-lt"/>
              </a:rPr>
              <a:t> functions such as blurring, denoising, equalizing histograms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775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AF1ACE-1CA0-4718-0E83-101AD3DB9FB2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8036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Comparison Percentages</a:t>
            </a:r>
            <a:endParaRPr lang="en-US" dirty="0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59579B-A5B7-8E87-12CA-BFE1E058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42" y="4274064"/>
            <a:ext cx="6789935" cy="2312219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B5757-783C-1E4B-62A7-87B2927F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6" y="1525237"/>
            <a:ext cx="5584053" cy="2749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732F1-A50D-0794-D6EB-1D0FB5B27FA0}"/>
              </a:ext>
            </a:extLst>
          </p:cNvPr>
          <p:cNvSpPr txBox="1"/>
          <p:nvPr/>
        </p:nvSpPr>
        <p:spPr>
          <a:xfrm>
            <a:off x="532661" y="1524000"/>
            <a:ext cx="562252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After a bit of research and some searching through </a:t>
            </a:r>
            <a:r>
              <a:rPr lang="en-GB" dirty="0" err="1">
                <a:ea typeface="+mn-lt"/>
                <a:cs typeface="+mn-lt"/>
              </a:rPr>
              <a:t>stackoverflow</a:t>
            </a:r>
            <a:r>
              <a:rPr lang="en-GB" dirty="0">
                <a:ea typeface="+mn-lt"/>
                <a:cs typeface="+mn-lt"/>
              </a:rPr>
              <a:t>, I found that we can get a comparison of the 2 images based on </a:t>
            </a:r>
            <a:r>
              <a:rPr lang="en-GB" dirty="0" err="1">
                <a:ea typeface="+mn-lt"/>
                <a:cs typeface="+mn-lt"/>
              </a:rPr>
              <a:t>keypoints</a:t>
            </a:r>
            <a:r>
              <a:rPr lang="en-GB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Seen in the bottom screenshot, if the calculated percentage is greater than 45%, we consider the note to be valid</a:t>
            </a: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3AB23-E4BD-791E-D7BD-11223888DB16}"/>
              </a:ext>
            </a:extLst>
          </p:cNvPr>
          <p:cNvSpPr txBox="1"/>
          <p:nvPr/>
        </p:nvSpPr>
        <p:spPr>
          <a:xfrm>
            <a:off x="532659" y="4105922"/>
            <a:ext cx="39505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However, if the percentage is lower than 45%, we consider the note invalid, and can request the user to input a new photo or perform further checks to ensure their note is not counterfeit</a:t>
            </a:r>
            <a:endParaRPr lang="en-US"/>
          </a:p>
          <a:p>
            <a:pPr marL="285750" indent="-285750" algn="l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58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FBE4-75EB-B567-9536-89F572D0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491602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910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69D3-0CCD-EC9A-4AB0-838F4345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4" y="609601"/>
            <a:ext cx="3704356" cy="811041"/>
          </a:xfrm>
        </p:spPr>
        <p:txBody>
          <a:bodyPr/>
          <a:lstStyle/>
          <a:p>
            <a:pPr algn="ctr"/>
            <a:r>
              <a:rPr lang="en-IE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EC3C-34A5-B350-F7D8-B2598020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2052918"/>
            <a:ext cx="4400214" cy="4195481"/>
          </a:xfrm>
        </p:spPr>
        <p:txBody>
          <a:bodyPr>
            <a:normAutofit/>
          </a:bodyPr>
          <a:lstStyle/>
          <a:p>
            <a:r>
              <a:rPr lang="en-IE" dirty="0"/>
              <a:t>Emotion / Gesture Identifier</a:t>
            </a:r>
          </a:p>
          <a:p>
            <a:endParaRPr lang="en-IE" dirty="0"/>
          </a:p>
          <a:p>
            <a:r>
              <a:rPr lang="en-IE" dirty="0"/>
              <a:t>Fake Currency Detection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Notes Checker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3D15E-2E8E-BFDF-AD9E-420F3C92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3" y="1254706"/>
            <a:ext cx="6047715" cy="51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4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B7266-53D3-79F4-9E80-1155F3FB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635" y="1853248"/>
            <a:ext cx="4423636" cy="4040558"/>
          </a:xfrm>
        </p:spPr>
        <p:txBody>
          <a:bodyPr/>
          <a:lstStyle/>
          <a:p>
            <a:r>
              <a:rPr lang="en-GB" dirty="0"/>
              <a:t>Python-tesseract is an optical character recognition (OCR) tool for python. </a:t>
            </a:r>
          </a:p>
          <a:p>
            <a:r>
              <a:rPr lang="en-GB" dirty="0"/>
              <a:t>That is, it will recognize and “read” the text embedded in images.</a:t>
            </a:r>
          </a:p>
          <a:p>
            <a:r>
              <a:rPr lang="en-GB" dirty="0"/>
              <a:t>Useful for us, as we are extracting information from notes.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1028" name="Picture 4" descr="Converting Image To Text Using Pytesseract In Python">
            <a:extLst>
              <a:ext uri="{FF2B5EF4-FFF2-40B4-BE49-F238E27FC236}">
                <a16:creationId xmlns:a16="http://schemas.microsoft.com/office/drawing/2014/main" id="{99190D65-CD3A-B673-597F-8FB5F917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09" y="1015121"/>
            <a:ext cx="2920833" cy="219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A88F15-777E-CA90-80B7-CF6B95F300C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2643841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5B543-15A6-C4D3-8DC9-7FBE48B8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62" y="3331675"/>
            <a:ext cx="6459507" cy="1457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91AD0-DB38-280E-C29E-22646EF0B986}"/>
              </a:ext>
            </a:extLst>
          </p:cNvPr>
          <p:cNvSpPr txBox="1"/>
          <p:nvPr/>
        </p:nvSpPr>
        <p:spPr>
          <a:xfrm>
            <a:off x="1416050" y="6057900"/>
            <a:ext cx="894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effectLst/>
              </a:rPr>
              <a:t>Source:</a:t>
            </a:r>
          </a:p>
          <a:p>
            <a:r>
              <a:rPr lang="en-IE" sz="1800" dirty="0">
                <a:effectLst/>
              </a:rPr>
              <a:t>‘</a:t>
            </a:r>
            <a:r>
              <a:rPr lang="en-IE" sz="1200" dirty="0">
                <a:effectLst/>
              </a:rPr>
              <a:t>Tesseract OCR in Python with </a:t>
            </a:r>
            <a:r>
              <a:rPr lang="en-IE" sz="1200" dirty="0" err="1">
                <a:effectLst/>
              </a:rPr>
              <a:t>Pytesseract</a:t>
            </a:r>
            <a:r>
              <a:rPr lang="en-IE" sz="1200" dirty="0">
                <a:effectLst/>
              </a:rPr>
              <a:t> &amp; OpenCV’, </a:t>
            </a:r>
            <a:r>
              <a:rPr lang="en-IE" sz="1200" i="1" dirty="0">
                <a:effectLst/>
              </a:rPr>
              <a:t>Nanonets AI &amp; Machine Learning Blog</a:t>
            </a:r>
            <a:r>
              <a:rPr lang="en-IE" sz="1200" dirty="0">
                <a:effectLst/>
              </a:rPr>
              <a:t>, Aug. 09, 2022. </a:t>
            </a:r>
            <a:r>
              <a:rPr lang="en-IE" sz="1200" dirty="0">
                <a:effectLst/>
                <a:hlinkClick r:id="rId4"/>
              </a:rPr>
              <a:t>https://nanonets.com/blog/ocr-with-tesseract/</a:t>
            </a:r>
            <a:r>
              <a:rPr lang="en-IE" sz="1200" dirty="0">
                <a:effectLst/>
              </a:rPr>
              <a:t> (accessed Nov. 24, 2022).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725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2CB4-5388-FCB9-D66A-7BFBDC02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750766" cy="4195481"/>
          </a:xfrm>
        </p:spPr>
        <p:txBody>
          <a:bodyPr/>
          <a:lstStyle/>
          <a:p>
            <a:r>
              <a:rPr lang="en-IE" dirty="0"/>
              <a:t>In simple thresholding same threshold value is applied is applied to every pixel.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Adaptive thresholding a local threshold is found for each region of image. Useful for when an image has different lightning throughout it.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6E957-AD3C-07D3-0403-27D8C283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40" y="1240324"/>
            <a:ext cx="5832100" cy="50857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83E88C-E08C-A63A-7AF7-DF345EA0592D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2643841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12881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993EC-5F59-A180-489A-0D03FC93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08" y="1440614"/>
            <a:ext cx="3407358" cy="494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C86528-79F4-C8F9-4AE8-D89723F8BDD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10486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Text Extraction using </a:t>
            </a:r>
            <a:r>
              <a:rPr lang="en-IE" dirty="0" err="1"/>
              <a:t>PyTesseract</a:t>
            </a:r>
            <a:endParaRPr lang="en-I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5F56AB-8D80-E63E-1B20-52F3202A0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14" r="-10680" b="6994"/>
          <a:stretch/>
        </p:blipFill>
        <p:spPr>
          <a:xfrm>
            <a:off x="-679010" y="1440614"/>
            <a:ext cx="4961299" cy="49409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DC3B99-E17F-9716-19D3-B91FDE72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74" y="1420643"/>
            <a:ext cx="2977600" cy="49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8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52BFE6-0084-9202-F33E-099C3C606066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4670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Text Extraction Using </a:t>
            </a:r>
            <a:r>
              <a:rPr lang="en-IE" dirty="0" err="1"/>
              <a:t>PyTesseract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F77284-73D7-0034-DB88-053AD844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9" y="1679089"/>
            <a:ext cx="5308347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0A9D53-0119-7E09-1E18-52048749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79" y="1679089"/>
            <a:ext cx="5413971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5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D07D1-4F5A-B5C6-1165-3DEA729F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75" y="3981450"/>
            <a:ext cx="2762250" cy="23812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A6CA47-EAAC-DBE0-49B7-268A493D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09" y="3981450"/>
            <a:ext cx="683401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7472B8-AA7A-A818-8BDD-99D7807EB2B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462655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Note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6D3FC-7D1A-B074-6799-15C0EEF0B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675" y="1711180"/>
            <a:ext cx="9700649" cy="22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710B73-25FB-72B4-6798-1C194869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198426"/>
            <a:ext cx="3617968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262E6A-72DA-0D51-30CB-834250C0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44" y="198426"/>
            <a:ext cx="3596135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10D291-BB17-0B1D-98BE-1B6A4A45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4689696"/>
            <a:ext cx="7214103" cy="196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AEE14F-9D50-D01D-E4FC-33BA98B5DB78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Serial Number Checker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7EA13-497A-75C7-FFB6-2656F6E63610}"/>
              </a:ext>
            </a:extLst>
          </p:cNvPr>
          <p:cNvSpPr txBox="1"/>
          <p:nvPr/>
        </p:nvSpPr>
        <p:spPr>
          <a:xfrm>
            <a:off x="1309334" y="2190794"/>
            <a:ext cx="38756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Checksums used within serial numbers to validate the note against the country control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We also use ASCII to convert the 2nd letter to number prior to checksum validation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Country code (first letter of serial number) is also used to validate the authenticity</a:t>
            </a:r>
          </a:p>
        </p:txBody>
      </p:sp>
      <p:pic>
        <p:nvPicPr>
          <p:cNvPr id="2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59E37385-4808-4A4F-68E4-FD95A6DB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908" y="1650792"/>
            <a:ext cx="5791199" cy="432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2894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97A5DDE61EC49B38F08F69D7D1C30" ma:contentTypeVersion="12" ma:contentTypeDescription="Create a new document." ma:contentTypeScope="" ma:versionID="00b8f379fb65af6976d3688de6f1d5ca">
  <xsd:schema xmlns:xsd="http://www.w3.org/2001/XMLSchema" xmlns:xs="http://www.w3.org/2001/XMLSchema" xmlns:p="http://schemas.microsoft.com/office/2006/metadata/properties" xmlns:ns3="8713c86b-11c3-4892-8b22-8e1103c1c89f" xmlns:ns4="186a8af6-524e-48fb-a2b5-8db5625d742b" targetNamespace="http://schemas.microsoft.com/office/2006/metadata/properties" ma:root="true" ma:fieldsID="08d6217e45c760f49eb7ebaf342d472f" ns3:_="" ns4:_="">
    <xsd:import namespace="8713c86b-11c3-4892-8b22-8e1103c1c89f"/>
    <xsd:import namespace="186a8af6-524e-48fb-a2b5-8db5625d74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3c86b-11c3-4892-8b22-8e1103c1c8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8af6-524e-48fb-a2b5-8db5625d7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7E47EC-BB58-4791-B9C8-4F526325B8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18D60F-788B-41A9-8CF2-653714EE7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3c86b-11c3-4892-8b22-8e1103c1c89f"/>
    <ds:schemaRef ds:uri="186a8af6-524e-48fb-a2b5-8db5625d7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FCAF19-D9D9-4C43-B9AD-769F19CEFA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110</TotalTime>
  <Words>617</Words>
  <Application>Microsoft Office PowerPoint</Application>
  <PresentationFormat>Widescreen</PresentationFormat>
  <Paragraphs>75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Arial,Sans-Serif</vt:lpstr>
      <vt:lpstr>Calibri</vt:lpstr>
      <vt:lpstr>Century Gothic</vt:lpstr>
      <vt:lpstr>Wingdings 3</vt:lpstr>
      <vt:lpstr>Ion</vt:lpstr>
      <vt:lpstr>Notes Checker</vt:lpstr>
      <vt:lpstr>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Checker</dc:title>
  <dc:creator>Edosa Osarenotor</dc:creator>
  <cp:lastModifiedBy>C19318671 Adam Moen</cp:lastModifiedBy>
  <cp:revision>216</cp:revision>
  <dcterms:created xsi:type="dcterms:W3CDTF">2022-11-21T12:41:16Z</dcterms:created>
  <dcterms:modified xsi:type="dcterms:W3CDTF">2022-11-27T21:02:17Z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0x010100CE497A5DDE61EC49B38F08F69D7D1C30</vt:lpwstr>
  </property>
</Properties>
</file>